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 id="2147483751" r:id="rId2"/>
  </p:sldMasterIdLst>
  <p:notesMasterIdLst>
    <p:notesMasterId r:id="rId4"/>
  </p:notesMasterIdLst>
  <p:sldIdLst>
    <p:sldId id="753" r:id="rId3"/>
  </p:sldIdLst>
  <p:sldSz cx="9906000" cy="6858000" type="A4"/>
  <p:notesSz cx="6807200" cy="99393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29">
          <p15:clr>
            <a:srgbClr val="A4A3A4"/>
          </p15:clr>
        </p15:guide>
        <p15:guide id="2" orient="horz" pos="572">
          <p15:clr>
            <a:srgbClr val="A4A3A4"/>
          </p15:clr>
        </p15:guide>
        <p15:guide id="3" pos="6239">
          <p15:clr>
            <a:srgbClr val="A4A3A4"/>
          </p15:clr>
        </p15:guide>
        <p15:guide id="4" pos="172">
          <p15:clr>
            <a:srgbClr val="A4A3A4"/>
          </p15:clr>
        </p15:guide>
        <p15:guide id="5" pos="5978">
          <p15:clr>
            <a:srgbClr val="A4A3A4"/>
          </p15:clr>
        </p15:guide>
      </p15:sldGuideLst>
    </p:ext>
    <p:ext uri="{2D200454-40CA-4A62-9FC3-DE9A4176ACB9}">
      <p15:notesGuideLst xmlns:p15="http://schemas.microsoft.com/office/powerpoint/2012/main">
        <p15:guide id="1" orient="horz" pos="3130">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008000"/>
    <a:srgbClr val="00682F"/>
    <a:srgbClr val="666699"/>
    <a:srgbClr val="99CC00"/>
    <a:srgbClr val="FF0000"/>
    <a:srgbClr val="FFCC00"/>
    <a:srgbClr val="000000"/>
    <a:srgbClr val="CC9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61" autoAdjust="0"/>
    <p:restoredTop sz="99128" autoAdjust="0"/>
  </p:normalViewPr>
  <p:slideViewPr>
    <p:cSldViewPr>
      <p:cViewPr>
        <p:scale>
          <a:sx n="100" d="100"/>
          <a:sy n="100" d="100"/>
        </p:scale>
        <p:origin x="462" y="438"/>
      </p:cViewPr>
      <p:guideLst>
        <p:guide orient="horz" pos="3929"/>
        <p:guide orient="horz" pos="572"/>
        <p:guide pos="6239"/>
        <p:guide pos="172"/>
        <p:guide pos="5978"/>
      </p:guideLst>
    </p:cSldViewPr>
  </p:slideViewPr>
  <p:outlineViewPr>
    <p:cViewPr>
      <p:scale>
        <a:sx n="33" d="100"/>
        <a:sy n="33" d="100"/>
      </p:scale>
      <p:origin x="0" y="0"/>
    </p:cViewPr>
  </p:outlineViewPr>
  <p:notesTextViewPr>
    <p:cViewPr>
      <p:scale>
        <a:sx n="1" d="1"/>
        <a:sy n="1" d="1"/>
      </p:scale>
      <p:origin x="0" y="0"/>
    </p:cViewPr>
  </p:notesTextViewPr>
  <p:sorterViewPr>
    <p:cViewPr>
      <p:scale>
        <a:sx n="140" d="100"/>
        <a:sy n="140" d="100"/>
      </p:scale>
      <p:origin x="0" y="0"/>
    </p:cViewPr>
  </p:sorterViewPr>
  <p:notesViewPr>
    <p:cSldViewPr>
      <p:cViewPr varScale="1">
        <p:scale>
          <a:sx n="61" d="100"/>
          <a:sy n="61" d="100"/>
        </p:scale>
        <p:origin x="-3354" y="-78"/>
      </p:cViewPr>
      <p:guideLst>
        <p:guide orient="horz" pos="3130"/>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1"/>
            <a:ext cx="2949787" cy="496967"/>
          </a:xfrm>
          <a:prstGeom prst="rect">
            <a:avLst/>
          </a:prstGeom>
        </p:spPr>
        <p:txBody>
          <a:bodyPr vert="horz" lIns="91428" tIns="45714" rIns="91428" bIns="45714" rtlCol="0"/>
          <a:lstStyle>
            <a:lvl1pPr algn="l">
              <a:defRPr sz="1200"/>
            </a:lvl1pPr>
          </a:lstStyle>
          <a:p>
            <a:endParaRPr lang="ko-KR" altLang="en-US"/>
          </a:p>
        </p:txBody>
      </p:sp>
      <p:sp>
        <p:nvSpPr>
          <p:cNvPr id="3" name="날짜 개체 틀 2"/>
          <p:cNvSpPr>
            <a:spLocks noGrp="1"/>
          </p:cNvSpPr>
          <p:nvPr>
            <p:ph type="dt" idx="1"/>
          </p:nvPr>
        </p:nvSpPr>
        <p:spPr>
          <a:xfrm>
            <a:off x="3855839" y="1"/>
            <a:ext cx="2949787" cy="496967"/>
          </a:xfrm>
          <a:prstGeom prst="rect">
            <a:avLst/>
          </a:prstGeom>
        </p:spPr>
        <p:txBody>
          <a:bodyPr vert="horz" lIns="91428" tIns="45714" rIns="91428" bIns="45714" rtlCol="0"/>
          <a:lstStyle>
            <a:lvl1pPr algn="r">
              <a:defRPr sz="1200"/>
            </a:lvl1pPr>
          </a:lstStyle>
          <a:p>
            <a:fld id="{FB57EAD7-26A6-43FB-A32E-F7C9982FBEB1}" type="datetimeFigureOut">
              <a:rPr lang="ko-KR" altLang="en-US" smtClean="0"/>
              <a:pPr/>
              <a:t>2016-06-20</a:t>
            </a:fld>
            <a:endParaRPr lang="ko-KR" altLang="en-US"/>
          </a:p>
        </p:txBody>
      </p:sp>
      <p:sp>
        <p:nvSpPr>
          <p:cNvPr id="4" name="슬라이드 이미지 개체 틀 3"/>
          <p:cNvSpPr>
            <a:spLocks noGrp="1" noRot="1" noChangeAspect="1"/>
          </p:cNvSpPr>
          <p:nvPr>
            <p:ph type="sldImg" idx="2"/>
          </p:nvPr>
        </p:nvSpPr>
        <p:spPr>
          <a:xfrm>
            <a:off x="712788" y="746125"/>
            <a:ext cx="5381625" cy="3725863"/>
          </a:xfrm>
          <a:prstGeom prst="rect">
            <a:avLst/>
          </a:prstGeom>
          <a:noFill/>
          <a:ln w="12700">
            <a:solidFill>
              <a:prstClr val="black"/>
            </a:solidFill>
          </a:ln>
        </p:spPr>
        <p:txBody>
          <a:bodyPr vert="horz" lIns="91428" tIns="45714" rIns="91428" bIns="45714" rtlCol="0" anchor="ctr"/>
          <a:lstStyle/>
          <a:p>
            <a:endParaRPr lang="ko-KR" altLang="en-US"/>
          </a:p>
        </p:txBody>
      </p:sp>
      <p:sp>
        <p:nvSpPr>
          <p:cNvPr id="5" name="슬라이드 노트 개체 틀 4"/>
          <p:cNvSpPr>
            <a:spLocks noGrp="1"/>
          </p:cNvSpPr>
          <p:nvPr>
            <p:ph type="body" sz="quarter" idx="3"/>
          </p:nvPr>
        </p:nvSpPr>
        <p:spPr>
          <a:xfrm>
            <a:off x="680720" y="4721187"/>
            <a:ext cx="5445760" cy="4472702"/>
          </a:xfrm>
          <a:prstGeom prst="rect">
            <a:avLst/>
          </a:prstGeom>
        </p:spPr>
        <p:txBody>
          <a:bodyPr vert="horz" lIns="91428" tIns="45714" rIns="91428" bIns="45714"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1" y="9440647"/>
            <a:ext cx="2949787" cy="496967"/>
          </a:xfrm>
          <a:prstGeom prst="rect">
            <a:avLst/>
          </a:prstGeom>
        </p:spPr>
        <p:txBody>
          <a:bodyPr vert="horz" lIns="91428" tIns="45714" rIns="91428" bIns="45714"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5839" y="9440647"/>
            <a:ext cx="2949787" cy="496967"/>
          </a:xfrm>
          <a:prstGeom prst="rect">
            <a:avLst/>
          </a:prstGeom>
        </p:spPr>
        <p:txBody>
          <a:bodyPr vert="horz" lIns="91428" tIns="45714" rIns="91428" bIns="45714" rtlCol="0" anchor="b"/>
          <a:lstStyle>
            <a:lvl1pPr algn="r">
              <a:defRPr sz="1200"/>
            </a:lvl1pPr>
          </a:lstStyle>
          <a:p>
            <a:fld id="{9DB0FAE0-B30F-44F9-9047-8EC3D2ABC6B7}" type="slidenum">
              <a:rPr lang="ko-KR" altLang="en-US" smtClean="0"/>
              <a:pPr/>
              <a:t>‹#›</a:t>
            </a:fld>
            <a:endParaRPr lang="ko-KR" altLang="en-US"/>
          </a:p>
        </p:txBody>
      </p:sp>
    </p:spTree>
    <p:extLst>
      <p:ext uri="{BB962C8B-B14F-4D97-AF65-F5344CB8AC3E}">
        <p14:creationId xmlns:p14="http://schemas.microsoft.com/office/powerpoint/2010/main" val="292630356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marL="180975" marR="0" lvl="0" indent="-180975" algn="l" defTabSz="914400" rtl="0" eaLnBrk="1" fontAlgn="base" latinLnBrk="1" hangingPunct="1">
              <a:lnSpc>
                <a:spcPct val="100000"/>
              </a:lnSpc>
              <a:spcBef>
                <a:spcPts val="1200"/>
              </a:spcBef>
              <a:spcAft>
                <a:spcPct val="0"/>
              </a:spcAft>
              <a:buClrTx/>
              <a:buSzTx/>
              <a:buFont typeface="Wingdings" pitchFamily="2" charset="2"/>
              <a:buNone/>
              <a:tabLst/>
            </a:pPr>
            <a:r>
              <a:rPr kumimoji="1" lang="ko-KR" altLang="en-US" sz="1200" b="1" i="0" u="none" strike="noStrike" cap="none" normalizeH="0" baseline="0" dirty="0" smtClean="0">
                <a:ln>
                  <a:noFill/>
                </a:ln>
                <a:solidFill>
                  <a:schemeClr val="tx1"/>
                </a:solidFill>
                <a:effectLst/>
                <a:latin typeface="Arial" charset="0"/>
                <a:ea typeface="돋움" pitchFamily="50" charset="-127"/>
              </a:rPr>
              <a:t>자사 제품 보안 이슈 발생 시 </a:t>
            </a:r>
          </a:p>
        </p:txBody>
      </p:sp>
      <p:sp>
        <p:nvSpPr>
          <p:cNvPr id="4" name="슬라이드 번호 개체 틀 3"/>
          <p:cNvSpPr>
            <a:spLocks noGrp="1"/>
          </p:cNvSpPr>
          <p:nvPr>
            <p:ph type="sldNum" sz="quarter" idx="10"/>
          </p:nvPr>
        </p:nvSpPr>
        <p:spPr/>
        <p:txBody>
          <a:bodyPr/>
          <a:lstStyle/>
          <a:p>
            <a:fld id="{9DB0FAE0-B30F-44F9-9047-8EC3D2ABC6B7}" type="slidenum">
              <a:rPr lang="ko-KR" altLang="en-US" smtClean="0"/>
              <a:pPr/>
              <a:t>1</a:t>
            </a:fld>
            <a:endParaRPr lang="ko-KR" altLang="en-US" dirty="0"/>
          </a:p>
        </p:txBody>
      </p:sp>
    </p:spTree>
    <p:extLst>
      <p:ext uri="{BB962C8B-B14F-4D97-AF65-F5344CB8AC3E}">
        <p14:creationId xmlns:p14="http://schemas.microsoft.com/office/powerpoint/2010/main" val="3777105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742950" y="2130425"/>
            <a:ext cx="8420100" cy="1470025"/>
          </a:xfrm>
          <a:prstGeom prst="rect">
            <a:avLst/>
          </a:prstGeo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485900" y="3886200"/>
            <a:ext cx="69342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Tree>
    <p:extLst>
      <p:ext uri="{BB962C8B-B14F-4D97-AF65-F5344CB8AC3E}">
        <p14:creationId xmlns:p14="http://schemas.microsoft.com/office/powerpoint/2010/main" val="60769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dirty="0"/>
          </a:p>
        </p:txBody>
      </p:sp>
      <p:sp>
        <p:nvSpPr>
          <p:cNvPr id="3" name="내용 개체 틀 2"/>
          <p:cNvSpPr>
            <a:spLocks noGrp="1"/>
          </p:cNvSpPr>
          <p:nvPr>
            <p:ph idx="1"/>
          </p:nvPr>
        </p:nvSpPr>
        <p:spPr/>
        <p:txBody>
          <a:bodyPr/>
          <a:lstStyle>
            <a:lvl1pPr marL="0" indent="0">
              <a:buNone/>
              <a:defRPr/>
            </a:lvl1pPr>
            <a:lvl2pPr>
              <a:buNone/>
              <a:defRPr/>
            </a:lvl2pPr>
          </a:lstStyle>
          <a:p>
            <a:pPr lvl="0"/>
            <a:endParaRPr lang="ko-KR" altLang="en-US" dirty="0" smtClean="0"/>
          </a:p>
        </p:txBody>
      </p:sp>
    </p:spTree>
    <p:extLst>
      <p:ext uri="{BB962C8B-B14F-4D97-AF65-F5344CB8AC3E}">
        <p14:creationId xmlns:p14="http://schemas.microsoft.com/office/powerpoint/2010/main" val="44568308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9285324"/>
      </p:ext>
    </p:extLst>
  </p:cSld>
  <p:clrMap bg1="lt1" tx1="dk1" bg2="lt2" tx2="dk2" accent1="accent1" accent2="accent2" accent3="accent3" accent4="accent4" accent5="accent5" accent6="accent6" hlink="hlink" folHlink="folHlink"/>
  <p:sldLayoutIdLst>
    <p:sldLayoutId id="2147483756" r:id="rId1"/>
  </p:sldLayoutIdLst>
  <p:timing>
    <p:tnLst>
      <p:par>
        <p:cTn id="1" dur="indefinite" restart="never" nodeType="tmRoot"/>
      </p:par>
    </p:tnLst>
  </p:timing>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Line 14"/>
          <p:cNvSpPr>
            <a:spLocks noChangeShapeType="1"/>
          </p:cNvSpPr>
          <p:nvPr userDrawn="1"/>
        </p:nvSpPr>
        <p:spPr bwMode="auto">
          <a:xfrm>
            <a:off x="0" y="509588"/>
            <a:ext cx="9906000" cy="0"/>
          </a:xfrm>
          <a:prstGeom prst="line">
            <a:avLst/>
          </a:prstGeom>
          <a:noFill/>
          <a:ln w="9525">
            <a:solidFill>
              <a:schemeClr val="tx1"/>
            </a:solidFill>
            <a:round/>
            <a:headEnd/>
            <a:tailEnd/>
          </a:ln>
        </p:spPr>
        <p:txBody>
          <a:bodyPr/>
          <a:lstStyle/>
          <a:p>
            <a:pPr algn="ctr" fontAlgn="base">
              <a:spcBef>
                <a:spcPct val="0"/>
              </a:spcBef>
              <a:spcAft>
                <a:spcPct val="0"/>
              </a:spcAft>
              <a:defRPr/>
            </a:pPr>
            <a:endParaRPr kumimoji="1" lang="ko-KR" altLang="en-US" sz="1200" b="1">
              <a:solidFill>
                <a:srgbClr val="000000"/>
              </a:solidFill>
              <a:latin typeface="Arial" pitchFamily="34" charset="0"/>
              <a:ea typeface="돋움" pitchFamily="50" charset="-127"/>
              <a:cs typeface="Arial" charset="0"/>
            </a:endParaRPr>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5" r:id="rId3"/>
  </p:sldLayoutIdLst>
  <p:timing>
    <p:tnLst>
      <p:par>
        <p:cTn id="1" dur="indefinite" restart="never" nodeType="tmRoot"/>
      </p:par>
    </p:tnLst>
  </p:timing>
  <p:txStyles>
    <p:title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lgsecurity.lge.com/"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hyperlink" Target="mailto:product.security@lg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제목 14"/>
          <p:cNvSpPr>
            <a:spLocks noGrp="1"/>
          </p:cNvSpPr>
          <p:nvPr>
            <p:ph type="title"/>
          </p:nvPr>
        </p:nvSpPr>
        <p:spPr>
          <a:xfrm>
            <a:off x="173470" y="116938"/>
            <a:ext cx="8163906" cy="428625"/>
          </a:xfrm>
        </p:spPr>
        <p:txBody>
          <a:bodyPr/>
          <a:lstStyle/>
          <a:p>
            <a:pPr algn="l"/>
            <a:r>
              <a:rPr lang="en-US" altLang="ko-KR" sz="1800" b="1" dirty="0" smtClean="0">
                <a:solidFill>
                  <a:srgbClr val="000000"/>
                </a:solidFill>
                <a:latin typeface="맑은 고딕" pitchFamily="50" charset="-127"/>
                <a:ea typeface="맑은 고딕" pitchFamily="50" charset="-127"/>
                <a:cs typeface="Arial" panose="020B0604020202020204" pitchFamily="34" charset="0"/>
              </a:rPr>
              <a:t>BEYOND NEWS POST #1</a:t>
            </a:r>
            <a:endParaRPr lang="ko-KR" altLang="en-US" sz="1800" b="1" dirty="0" smtClean="0">
              <a:latin typeface="맑은 고딕" pitchFamily="50" charset="-127"/>
              <a:ea typeface="맑은 고딕" pitchFamily="50" charset="-127"/>
              <a:cs typeface="Arial" panose="020B0604020202020204" pitchFamily="34" charset="0"/>
            </a:endParaRPr>
          </a:p>
        </p:txBody>
      </p:sp>
      <p:sp>
        <p:nvSpPr>
          <p:cNvPr id="35" name="Rectangle 3"/>
          <p:cNvSpPr txBox="1">
            <a:spLocks noChangeArrowheads="1"/>
          </p:cNvSpPr>
          <p:nvPr/>
        </p:nvSpPr>
        <p:spPr bwMode="auto">
          <a:xfrm>
            <a:off x="180393" y="620688"/>
            <a:ext cx="9525135" cy="4781685"/>
          </a:xfrm>
          <a:prstGeom prst="rect">
            <a:avLst/>
          </a:prstGeom>
          <a:noFill/>
          <a:ln w="9525">
            <a:noFill/>
            <a:miter lim="800000"/>
            <a:headEnd/>
            <a:tailEnd/>
          </a:ln>
        </p:spPr>
        <p:txBody>
          <a:bodyPr wrap="square" lIns="72000" tIns="36000" rIns="0" bIns="36000">
            <a:spAutoFit/>
          </a:bodyPr>
          <a:lstStyle/>
          <a:p>
            <a:pPr fontAlgn="base"/>
            <a:r>
              <a:rPr lang="en-US" altLang="ko-KR" dirty="0" smtClean="0">
                <a:latin typeface="LG Smart_Global" panose="020B0502040402060203" pitchFamily="34" charset="0"/>
                <a:ea typeface="맑은 고딕" pitchFamily="50" charset="-127"/>
              </a:rPr>
              <a:t>With mobile security issues increasingly becoming a regular part of our lives, it is more important for consumers and organizations to be more transparent and work closer together to stay on top of the rapidly changing landscape.</a:t>
            </a:r>
          </a:p>
          <a:p>
            <a:pPr fontAlgn="base"/>
            <a:endParaRPr lang="en-US" altLang="ko-KR" dirty="0">
              <a:latin typeface="LG Smart_Global" panose="020B0502040402060203" pitchFamily="34" charset="0"/>
              <a:ea typeface="맑은 고딕" pitchFamily="50" charset="-127"/>
            </a:endParaRPr>
          </a:p>
          <a:p>
            <a:pPr fontAlgn="base"/>
            <a:r>
              <a:rPr lang="en-US" altLang="ko-KR" dirty="0" smtClean="0">
                <a:latin typeface="LG Smart_Global" panose="020B0502040402060203" pitchFamily="34" charset="0"/>
                <a:ea typeface="맑은 고딕" pitchFamily="50" charset="-127"/>
              </a:rPr>
              <a:t>To that end, </a:t>
            </a:r>
            <a:r>
              <a:rPr lang="en-US" altLang="ko-KR" dirty="0">
                <a:latin typeface="LG Smart_Global" panose="020B0502040402060203" pitchFamily="34" charset="0"/>
                <a:ea typeface="맑은 고딕" pitchFamily="50" charset="-127"/>
              </a:rPr>
              <a:t>LG Electronics </a:t>
            </a:r>
            <a:r>
              <a:rPr lang="en-US" altLang="ko-KR" dirty="0" smtClean="0">
                <a:latin typeface="LG Smart_Global" panose="020B0502040402060203" pitchFamily="34" charset="0"/>
                <a:ea typeface="맑은 고딕" pitchFamily="50" charset="-127"/>
              </a:rPr>
              <a:t>would like to announce the opening of its own product security site to act as the first point of contact for all security issues related to LG mobile products. </a:t>
            </a:r>
            <a:r>
              <a:rPr lang="en-US" altLang="ko-KR" dirty="0">
                <a:latin typeface="LG Smart_Global" panose="020B0502040402060203" pitchFamily="34" charset="0"/>
                <a:ea typeface="맑은 고딕" pitchFamily="50" charset="-127"/>
              </a:rPr>
              <a:t>The site </a:t>
            </a:r>
            <a:r>
              <a:rPr lang="en-US" altLang="ko-KR" dirty="0">
                <a:latin typeface="LG Smart_Global" panose="020B0502040402060203" pitchFamily="34" charset="0"/>
                <a:ea typeface="맑은 고딕" pitchFamily="50" charset="-127"/>
                <a:hlinkClick r:id="rId3"/>
              </a:rPr>
              <a:t>https://</a:t>
            </a:r>
            <a:r>
              <a:rPr lang="en-US" altLang="ko-KR" dirty="0" smtClean="0">
                <a:latin typeface="LG Smart_Global" panose="020B0502040402060203" pitchFamily="34" charset="0"/>
                <a:ea typeface="맑은 고딕" pitchFamily="50" charset="-127"/>
                <a:hlinkClick r:id="rId3"/>
              </a:rPr>
              <a:t>lgsecurity.lge.com</a:t>
            </a:r>
            <a:r>
              <a:rPr lang="en-US" altLang="ko-KR" dirty="0" smtClean="0">
                <a:latin typeface="LG Smart_Global" panose="020B0502040402060203" pitchFamily="34" charset="0"/>
                <a:ea typeface="맑은 고딕" pitchFamily="50" charset="-127"/>
              </a:rPr>
              <a:t> will be managed by LG’s own Product Security Response Team (PSRT) and includes information in the following categories: Security News, Response Process, Security Bulletins and Security Issues Reporting.</a:t>
            </a:r>
          </a:p>
          <a:p>
            <a:pPr fontAlgn="base"/>
            <a:endParaRPr lang="en-US" altLang="ko-KR" dirty="0">
              <a:latin typeface="LG Smart_Global" panose="020B0502040402060203" pitchFamily="34" charset="0"/>
              <a:ea typeface="맑은 고딕" pitchFamily="50" charset="-127"/>
            </a:endParaRPr>
          </a:p>
          <a:p>
            <a:pPr fontAlgn="base"/>
            <a:r>
              <a:rPr lang="en-US" altLang="ko-KR" dirty="0" smtClean="0">
                <a:latin typeface="LG Smart_Global" panose="020B0502040402060203" pitchFamily="34" charset="0"/>
                <a:ea typeface="맑은 고딕" pitchFamily="50" charset="-127"/>
              </a:rPr>
              <a:t>LG’s Product Security website will regularly publish bulletins and updates regarding security issues in LG products and details that can make our customers’ experience with LG mobile devices a safe and secure one. The website will include issues related to Android that are issued by Google with the most critical vulnerabilities listed first, followed by those deemed high, moderate and low threats.</a:t>
            </a:r>
          </a:p>
          <a:p>
            <a:pPr fontAlgn="base"/>
            <a:endParaRPr lang="en-US" altLang="ko-KR" dirty="0">
              <a:latin typeface="LG Smart_Global" panose="020B0502040402060203" pitchFamily="34" charset="0"/>
              <a:ea typeface="맑은 고딕" pitchFamily="50" charset="-127"/>
            </a:endParaRPr>
          </a:p>
          <a:p>
            <a:pPr fontAlgn="base"/>
            <a:r>
              <a:rPr lang="en-US" altLang="ko-KR" dirty="0" smtClean="0">
                <a:latin typeface="LG Smart_Global" panose="020B0502040402060203" pitchFamily="34" charset="0"/>
                <a:ea typeface="맑은 고딕" pitchFamily="50" charset="-127"/>
              </a:rPr>
              <a:t>Customers or researchers who believe they have discovered a possible security flaw in an LG mobile product are encouraged to contact LG’s Product Security Response Team at </a:t>
            </a:r>
            <a:r>
              <a:rPr lang="en-US" altLang="ko-KR" dirty="0" smtClean="0">
                <a:latin typeface="LG Smart_Global" panose="020B0502040402060203" pitchFamily="34" charset="0"/>
                <a:ea typeface="맑은 고딕" pitchFamily="50" charset="-127"/>
                <a:hlinkClick r:id="rId4"/>
              </a:rPr>
              <a:t>product.security@lge.com</a:t>
            </a:r>
            <a:r>
              <a:rPr lang="en-US" altLang="ko-KR" dirty="0" smtClean="0">
                <a:latin typeface="LG Smart_Global" panose="020B0502040402060203" pitchFamily="34" charset="0"/>
                <a:ea typeface="맑은 고딕" pitchFamily="50" charset="-127"/>
              </a:rPr>
              <a:t>. </a:t>
            </a:r>
          </a:p>
        </p:txBody>
      </p:sp>
      <p:sp>
        <p:nvSpPr>
          <p:cNvPr id="5" name="AutoShape 4" descr="http://cfile7.uf.tistory.com/image/2104173D52DA69C71E919B"/>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pic>
        <p:nvPicPr>
          <p:cNvPr id="2" name="Picture 1"/>
          <p:cNvPicPr>
            <a:picLocks noChangeAspect="1"/>
          </p:cNvPicPr>
          <p:nvPr/>
        </p:nvPicPr>
        <p:blipFill rotWithShape="1">
          <a:blip r:embed="rId5"/>
          <a:srcRect l="35755" t="10211" r="34738" b="81263"/>
          <a:stretch/>
        </p:blipFill>
        <p:spPr>
          <a:xfrm>
            <a:off x="2854728" y="5589240"/>
            <a:ext cx="4176464" cy="1080121"/>
          </a:xfrm>
          <a:prstGeom prst="rect">
            <a:avLst/>
          </a:prstGeom>
        </p:spPr>
      </p:pic>
    </p:spTree>
    <p:extLst>
      <p:ext uri="{BB962C8B-B14F-4D97-AF65-F5344CB8AC3E}">
        <p14:creationId xmlns:p14="http://schemas.microsoft.com/office/powerpoint/2010/main" val="1641076930"/>
      </p:ext>
    </p:extLst>
  </p:cSld>
  <p:clrMapOvr>
    <a:masterClrMapping/>
  </p:clrMapOvr>
  <p:timing>
    <p:tnLst>
      <p:par>
        <p:cTn id="1" dur="indefinite" restart="never" nodeType="tmRoot"/>
      </p:par>
    </p:tnLst>
  </p:timing>
</p:sld>
</file>

<file path=ppt/theme/theme1.xml><?xml version="1.0" encoding="utf-8"?>
<a:theme xmlns:a="http://schemas.openxmlformats.org/drawingml/2006/main" name="디자인 사용자 지정">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00"/>
        </a:solid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a:solidFill>
              <a:schemeClr val="tx1"/>
            </a:solidFill>
            <a:latin typeface="맑은 고딕" pitchFamily="50" charset="-127"/>
            <a:ea typeface="맑은 고딕" pitchFamily="50" charset="-127"/>
          </a:defRPr>
        </a:defPPr>
      </a:lstStyle>
    </a:txDef>
  </a:objectDefaults>
  <a:extraClrSchemeLst/>
</a:theme>
</file>

<file path=ppt/theme/theme2.xml><?xml version="1.0" encoding="utf-8"?>
<a:theme xmlns:a="http://schemas.openxmlformats.org/drawingml/2006/main" name="기본 디자인">
  <a:themeElements>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기본 디자인">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000" tIns="46800" rIns="90000" bIns="46800" numCol="1" rtlCol="0" anchor="ctr" anchorCtr="0" compatLnSpc="1">
        <a:prstTxWarp prst="textNoShape">
          <a:avLst/>
        </a:prstTxWarp>
      </a:bodyPr>
      <a:lstStyle>
        <a:defPPr marL="0" marR="0" indent="0" algn="ctr" defTabSz="914400" rtl="0" eaLnBrk="1" fontAlgn="base" latinLnBrk="1" hangingPunct="1">
          <a:lnSpc>
            <a:spcPct val="100000"/>
          </a:lnSpc>
          <a:spcBef>
            <a:spcPct val="50000"/>
          </a:spcBef>
          <a:spcAft>
            <a:spcPct val="0"/>
          </a:spcAft>
          <a:buClr>
            <a:schemeClr val="tx1"/>
          </a:buClr>
          <a:buSzTx/>
          <a:buFont typeface="Wingdings" pitchFamily="2" charset="2"/>
          <a:buChar char="§"/>
          <a:tabLst/>
          <a:defRPr kumimoji="1" sz="1200" b="0" i="0" u="none" strike="noStrike" cap="none" normalizeH="0" baseline="0" smtClean="0">
            <a:ln>
              <a:noFill/>
            </a:ln>
            <a:solidFill>
              <a:schemeClr val="tx1"/>
            </a:solidFill>
            <a:effectLst/>
            <a:latin typeface="돋움" pitchFamily="50" charset="-127"/>
            <a:ea typeface="돋움" pitchFamily="50" charset="-127"/>
            <a:cs typeface="Arial" charset="0"/>
          </a:defRPr>
        </a:defPPr>
      </a:lstStyle>
    </a:spDef>
    <a:lnDef>
      <a:spPr bwMode="auto">
        <a:solidFill>
          <a:srgbClr val="FF99CC">
            <a:alpha val="39999"/>
          </a:srgbClr>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rtlCol="0" anchor="ctr">
        <a:spAutoFit/>
      </a:bodyPr>
      <a:lstStyle>
        <a:defPPr marL="90488" indent="-90488" algn="ctr">
          <a:spcBef>
            <a:spcPts val="1200"/>
          </a:spcBef>
          <a:tabLst>
            <a:tab pos="1169988" algn="l"/>
          </a:tabLst>
          <a:defRPr sz="1000" dirty="0" smtClean="0">
            <a:latin typeface="Arial" panose="020B0604020202020204" pitchFamily="34" charset="0"/>
            <a:ea typeface="돋움" panose="020B0600000101010101" pitchFamily="50" charset="-127"/>
            <a:cs typeface="Arial" panose="020B0604020202020204" pitchFamily="34" charset="0"/>
          </a:defRPr>
        </a:defPPr>
      </a:lstStyle>
    </a:txDef>
  </a:objectDefaults>
  <a:extraClrSchemeLst>
    <a:extraClrScheme>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기본 디자인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기본 디자인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기본 디자인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기본 디자인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기본 디자인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기본 디자인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기본 디자인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87117</TotalTime>
  <Words>222</Words>
  <Application>Microsoft Office PowerPoint</Application>
  <PresentationFormat>A4 Paper (210x297 mm)</PresentationFormat>
  <Paragraphs>10</Paragraphs>
  <Slides>1</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vt:i4>
      </vt:variant>
    </vt:vector>
  </HeadingPairs>
  <TitlesOfParts>
    <vt:vector size="9" baseType="lpstr">
      <vt:lpstr>돋움</vt:lpstr>
      <vt:lpstr>굴림</vt:lpstr>
      <vt:lpstr>맑은 고딕</vt:lpstr>
      <vt:lpstr>Arial</vt:lpstr>
      <vt:lpstr>LG Smart_Global</vt:lpstr>
      <vt:lpstr>Wingdings</vt:lpstr>
      <vt:lpstr>디자인 사용자 지정</vt:lpstr>
      <vt:lpstr>기본 디자인</vt:lpstr>
      <vt:lpstr>BEYOND NEWS POST #1</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김별다비/대리/기획관리팀(stella.kim@lge.com)</dc:creator>
  <cp:lastModifiedBy>홍켄/부장/방송/글로벌홍보팀(ken.hong@lge.com)</cp:lastModifiedBy>
  <cp:revision>3634</cp:revision>
  <cp:lastPrinted>2016-02-22T08:24:40Z</cp:lastPrinted>
  <dcterms:created xsi:type="dcterms:W3CDTF">2014-08-08T02:33:09Z</dcterms:created>
  <dcterms:modified xsi:type="dcterms:W3CDTF">2016-06-20T06:12:48Z</dcterms:modified>
</cp:coreProperties>
</file>